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4" roundtripDataSignature="AMtx7miLFaQMz4aE9AU/dWWoyS2LXapR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2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d2017680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9d201768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d3058f5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29d3058f59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d3058f59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9d3058f596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d3058f59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29d3058f596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800" y="4588669"/>
            <a:ext cx="726281" cy="32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/>
          <p:nvPr/>
        </p:nvSpPr>
        <p:spPr>
          <a:xfrm>
            <a:off x="0" y="-57150"/>
            <a:ext cx="9144000" cy="21717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1"/>
          <p:cNvSpPr/>
          <p:nvPr/>
        </p:nvSpPr>
        <p:spPr>
          <a:xfrm>
            <a:off x="609600" y="4629150"/>
            <a:ext cx="4664075" cy="205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Metropolitan college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1"/>
          <p:cNvSpPr txBox="1"/>
          <p:nvPr>
            <p:ph idx="1" type="subTitle"/>
          </p:nvPr>
        </p:nvSpPr>
        <p:spPr>
          <a:xfrm>
            <a:off x="685800" y="2400300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  <a:defRPr sz="1800">
                <a:solidFill>
                  <a:srgbClr val="CCCCCC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type="ctrTitle"/>
          </p:nvPr>
        </p:nvSpPr>
        <p:spPr>
          <a:xfrm>
            <a:off x="685800" y="12001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/>
          <p:nvPr>
            <p:ph idx="2" type="pic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0"/>
          <p:cNvSpPr txBox="1"/>
          <p:nvPr>
            <p:ph idx="1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/>
        </p:nvSpPr>
        <p:spPr>
          <a:xfrm>
            <a:off x="6477000" y="547688"/>
            <a:ext cx="2303463" cy="3738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>
            <a:off x="609599" y="547134"/>
            <a:ext cx="5638801" cy="3739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/>
          <p:nvPr/>
        </p:nvSpPr>
        <p:spPr>
          <a:xfrm>
            <a:off x="0" y="5045700"/>
            <a:ext cx="9144000" cy="978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2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311700" y="1225225"/>
            <a:ext cx="8520600" cy="33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/>
          <p:nvPr>
            <p:ph type="title"/>
          </p:nvPr>
        </p:nvSpPr>
        <p:spPr>
          <a:xfrm>
            <a:off x="609600" y="571500"/>
            <a:ext cx="79248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609600" y="1371600"/>
            <a:ext cx="79248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14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title"/>
          </p:nvPr>
        </p:nvSpPr>
        <p:spPr>
          <a:xfrm>
            <a:off x="609600" y="571500"/>
            <a:ext cx="79248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" type="body"/>
          </p:nvPr>
        </p:nvSpPr>
        <p:spPr>
          <a:xfrm>
            <a:off x="609600" y="1371600"/>
            <a:ext cx="38862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2" type="body"/>
          </p:nvPr>
        </p:nvSpPr>
        <p:spPr>
          <a:xfrm>
            <a:off x="4648200" y="1371600"/>
            <a:ext cx="38862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/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" type="body"/>
          </p:nvPr>
        </p:nvSpPr>
        <p:spPr>
          <a:xfrm>
            <a:off x="630238" y="1260872"/>
            <a:ext cx="386873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6"/>
          <p:cNvSpPr txBox="1"/>
          <p:nvPr>
            <p:ph idx="2" type="body"/>
          </p:nvPr>
        </p:nvSpPr>
        <p:spPr>
          <a:xfrm>
            <a:off x="630238" y="1878806"/>
            <a:ext cx="3868737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3" type="body"/>
          </p:nvPr>
        </p:nvSpPr>
        <p:spPr>
          <a:xfrm>
            <a:off x="4629150" y="1260872"/>
            <a:ext cx="38877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6"/>
          <p:cNvSpPr txBox="1"/>
          <p:nvPr>
            <p:ph idx="4" type="body"/>
          </p:nvPr>
        </p:nvSpPr>
        <p:spPr>
          <a:xfrm>
            <a:off x="4629150" y="1878806"/>
            <a:ext cx="3887788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/>
          <p:nvPr>
            <p:ph type="title"/>
          </p:nvPr>
        </p:nvSpPr>
        <p:spPr>
          <a:xfrm>
            <a:off x="609600" y="571500"/>
            <a:ext cx="79248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9"/>
          <p:cNvSpPr txBox="1"/>
          <p:nvPr>
            <p:ph idx="2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9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-32147"/>
            <a:ext cx="9144000" cy="260747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0"/>
          <p:cNvSpPr txBox="1"/>
          <p:nvPr>
            <p:ph type="title"/>
          </p:nvPr>
        </p:nvSpPr>
        <p:spPr>
          <a:xfrm>
            <a:off x="609600" y="571500"/>
            <a:ext cx="79248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" type="body"/>
          </p:nvPr>
        </p:nvSpPr>
        <p:spPr>
          <a:xfrm>
            <a:off x="609600" y="1371600"/>
            <a:ext cx="79248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0"/>
          <p:cNvSpPr txBox="1"/>
          <p:nvPr/>
        </p:nvSpPr>
        <p:spPr>
          <a:xfrm>
            <a:off x="609600" y="1143000"/>
            <a:ext cx="7924800" cy="205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43800" y="4588669"/>
            <a:ext cx="726281" cy="32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 txBox="1"/>
          <p:nvPr>
            <p:ph idx="10" type="dt"/>
          </p:nvPr>
        </p:nvSpPr>
        <p:spPr>
          <a:xfrm>
            <a:off x="8001000" y="57150"/>
            <a:ext cx="10668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baseline="30000" i="0" sz="12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/>
          <p:nvPr/>
        </p:nvSpPr>
        <p:spPr>
          <a:xfrm>
            <a:off x="609600" y="4629150"/>
            <a:ext cx="4664075" cy="205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Metropolitan College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22.jpg"/><Relationship Id="rId5" Type="http://schemas.openxmlformats.org/officeDocument/2006/relationships/image" Target="../media/image21.jpg"/><Relationship Id="rId6" Type="http://schemas.openxmlformats.org/officeDocument/2006/relationships/image" Target="../media/image23.jpg"/><Relationship Id="rId7" Type="http://schemas.openxmlformats.org/officeDocument/2006/relationships/image" Target="../media/image29.jpg"/><Relationship Id="rId8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Relationship Id="rId4" Type="http://schemas.openxmlformats.org/officeDocument/2006/relationships/image" Target="../media/image25.jpg"/><Relationship Id="rId5" Type="http://schemas.openxmlformats.org/officeDocument/2006/relationships/image" Target="../media/image28.jpg"/><Relationship Id="rId6" Type="http://schemas.openxmlformats.org/officeDocument/2006/relationships/image" Target="../media/image30.jpg"/><Relationship Id="rId7" Type="http://schemas.openxmlformats.org/officeDocument/2006/relationships/image" Target="../media/image26.jp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logs.mathworks.com/pick/2015/12/28/cartoonize-an-image-using-bilateral-filtering/" TargetMode="External"/><Relationship Id="rId4" Type="http://schemas.openxmlformats.org/officeDocument/2006/relationships/hyperlink" Target="https://blogs.mathworks.com/pick/2015/12/28/cartoonize-an-image-using-bilateral-filtering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6" Type="http://schemas.openxmlformats.org/officeDocument/2006/relationships/image" Target="../media/image8.jpg"/><Relationship Id="rId7" Type="http://schemas.openxmlformats.org/officeDocument/2006/relationships/image" Target="../media/image14.jpg"/><Relationship Id="rId8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>
            <p:ph type="ctrTitle"/>
          </p:nvPr>
        </p:nvSpPr>
        <p:spPr>
          <a:xfrm>
            <a:off x="685800" y="1341887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Artist Filter</a:t>
            </a:r>
            <a:r>
              <a:rPr b="1" i="0" lang="en-US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"/>
          <p:cNvSpPr txBox="1"/>
          <p:nvPr>
            <p:ph idx="1" type="subTitle"/>
          </p:nvPr>
        </p:nvSpPr>
        <p:spPr>
          <a:xfrm>
            <a:off x="685800" y="27009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2023 Fall CS593 A1 Group 1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YANG XING | XINXIAN WANG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A black background with red text&#10;&#10;Description automatically generated" id="80" name="Google Shape;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4363" y="-255070"/>
            <a:ext cx="2158789" cy="219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Step-by-Step Progress</a:t>
            </a:r>
            <a:endParaRPr/>
          </a:p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311700" y="701400"/>
            <a:ext cx="3369754" cy="61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Snow filter: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br>
              <a:rPr lang="en-US" sz="2100"/>
            </a:br>
            <a:br>
              <a:rPr lang="en-US" sz="2100"/>
            </a:b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3164619" y="1086998"/>
            <a:ext cx="2587502" cy="485030"/>
          </a:xfrm>
          <a:prstGeom prst="rect">
            <a:avLst/>
          </a:prstGeom>
          <a:solidFill>
            <a:srgbClr val="93BAE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Initialize snowflake positions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3164619" y="2384469"/>
            <a:ext cx="2587502" cy="485030"/>
          </a:xfrm>
          <a:prstGeom prst="rect">
            <a:avLst/>
          </a:prstGeom>
          <a:solidFill>
            <a:srgbClr val="93BAE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Simulate Snowflake Movement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3164619" y="3681940"/>
            <a:ext cx="2587502" cy="485030"/>
          </a:xfrm>
          <a:prstGeom prst="rect">
            <a:avLst/>
          </a:prstGeom>
          <a:solidFill>
            <a:srgbClr val="93BAE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Visualize Updated Snowflake Positions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snowflake on a checkered background&#10;&#10;Description automatically generated" id="167" name="Google Shape;16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7478" y="941028"/>
            <a:ext cx="610566" cy="6105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tue of liberty on a stone tower&#10;&#10;Description automatically generated" id="168" name="Google Shape;16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2562" y="450581"/>
            <a:ext cx="818707" cy="1393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4"/>
          <p:cNvCxnSpPr/>
          <p:nvPr/>
        </p:nvCxnSpPr>
        <p:spPr>
          <a:xfrm>
            <a:off x="7008044" y="1208124"/>
            <a:ext cx="914518" cy="0"/>
          </a:xfrm>
          <a:prstGeom prst="straightConnector1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" name="Google Shape;170;p4"/>
          <p:cNvSpPr txBox="1"/>
          <p:nvPr/>
        </p:nvSpPr>
        <p:spPr>
          <a:xfrm>
            <a:off x="6828525" y="684904"/>
            <a:ext cx="12735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Initialization position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4347" y="2571749"/>
            <a:ext cx="1003849" cy="1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/>
        </p:nvSpPr>
        <p:spPr>
          <a:xfrm>
            <a:off x="1038334" y="4438370"/>
            <a:ext cx="14272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p4"/>
          <p:cNvCxnSpPr>
            <a:stCxn id="164" idx="3"/>
          </p:cNvCxnSpPr>
          <p:nvPr/>
        </p:nvCxnSpPr>
        <p:spPr>
          <a:xfrm flipH="1" rot="10800000">
            <a:off x="5752121" y="1086513"/>
            <a:ext cx="696000" cy="243000"/>
          </a:xfrm>
          <a:prstGeom prst="curvedConnector3">
            <a:avLst>
              <a:gd fmla="val 50000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" name="Google Shape;174;p4"/>
          <p:cNvSpPr txBox="1"/>
          <p:nvPr/>
        </p:nvSpPr>
        <p:spPr>
          <a:xfrm>
            <a:off x="5429205" y="822641"/>
            <a:ext cx="12735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4"/>
          <p:cNvCxnSpPr>
            <a:stCxn id="166" idx="1"/>
          </p:cNvCxnSpPr>
          <p:nvPr/>
        </p:nvCxnSpPr>
        <p:spPr>
          <a:xfrm rot="10800000">
            <a:off x="2158119" y="3682055"/>
            <a:ext cx="1006500" cy="242400"/>
          </a:xfrm>
          <a:prstGeom prst="curvedConnector3">
            <a:avLst>
              <a:gd fmla="val 50000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" name="Google Shape;176;p4"/>
          <p:cNvSpPr txBox="1"/>
          <p:nvPr/>
        </p:nvSpPr>
        <p:spPr>
          <a:xfrm>
            <a:off x="2027611" y="3420212"/>
            <a:ext cx="12735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4"/>
          <p:cNvCxnSpPr>
            <a:stCxn id="164" idx="2"/>
            <a:endCxn id="165" idx="0"/>
          </p:cNvCxnSpPr>
          <p:nvPr/>
        </p:nvCxnSpPr>
        <p:spPr>
          <a:xfrm>
            <a:off x="4458370" y="1572028"/>
            <a:ext cx="0" cy="812400"/>
          </a:xfrm>
          <a:prstGeom prst="straightConnector1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8" name="Google Shape;178;p4"/>
          <p:cNvCxnSpPr/>
          <p:nvPr/>
        </p:nvCxnSpPr>
        <p:spPr>
          <a:xfrm>
            <a:off x="4443977" y="2869499"/>
            <a:ext cx="0" cy="812441"/>
          </a:xfrm>
          <a:prstGeom prst="straightConnector1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Step-by-Step Progress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311700" y="701400"/>
            <a:ext cx="3369754" cy="61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Sketch filter: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br>
              <a:rPr lang="en-US" sz="2100"/>
            </a:br>
            <a:br>
              <a:rPr lang="en-US" sz="2100"/>
            </a:br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02" y="1435750"/>
            <a:ext cx="1744700" cy="22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225" y="1435750"/>
            <a:ext cx="1744700" cy="22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7425" y="1435742"/>
            <a:ext cx="1744700" cy="227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2100" y="1435743"/>
            <a:ext cx="1744700" cy="227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8400" y="1457013"/>
            <a:ext cx="1712031" cy="22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07450" y="1485225"/>
            <a:ext cx="1712026" cy="222947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1685825" y="2292725"/>
            <a:ext cx="3447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BA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3147425" y="2353950"/>
            <a:ext cx="3447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BA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4509313" y="2353950"/>
            <a:ext cx="3447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BA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5908375" y="2353950"/>
            <a:ext cx="3447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BA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7307425" y="2353950"/>
            <a:ext cx="344700" cy="2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BAE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2048375" y="3504832"/>
            <a:ext cx="10884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Grayscale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3483599" y="3491275"/>
            <a:ext cx="1230807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Sharpening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4955013" y="3491275"/>
            <a:ext cx="8805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Reverse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6326863" y="3491275"/>
            <a:ext cx="980562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7764013" y="3491275"/>
            <a:ext cx="8805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Sketch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737250" y="3491275"/>
            <a:ext cx="717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Step-by-Step Progress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311700" y="701400"/>
            <a:ext cx="3369754" cy="61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Cartoon filter: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br>
              <a:rPr lang="en-US" sz="2100"/>
            </a:br>
            <a:br>
              <a:rPr lang="en-US" sz="2100"/>
            </a:b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6175"/>
            <a:ext cx="2648714" cy="150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3325" y="1021362"/>
            <a:ext cx="2918012" cy="166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1400" y="1021368"/>
            <a:ext cx="2918000" cy="166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775" y="2702750"/>
            <a:ext cx="2760951" cy="15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1525" y="2683825"/>
            <a:ext cx="2827401" cy="161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76700" y="2814038"/>
            <a:ext cx="2400749" cy="135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/>
          <p:nvPr/>
        </p:nvSpPr>
        <p:spPr>
          <a:xfrm>
            <a:off x="2592925" y="1802875"/>
            <a:ext cx="5442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5725850" y="1789138"/>
            <a:ext cx="5442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2843300" y="3652100"/>
            <a:ext cx="5934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3"/>
          <p:cNvSpPr/>
          <p:nvPr/>
        </p:nvSpPr>
        <p:spPr>
          <a:xfrm rot="10800000">
            <a:off x="2892975" y="2474175"/>
            <a:ext cx="396600" cy="435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5916975" y="3652100"/>
            <a:ext cx="5934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2542975" y="1512475"/>
            <a:ext cx="6441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5675900" y="1385475"/>
            <a:ext cx="6441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2488525" y="2353800"/>
            <a:ext cx="753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 Filter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2799800" y="3213725"/>
            <a:ext cx="7530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"/>
          <p:cNvSpPr/>
          <p:nvPr/>
        </p:nvSpPr>
        <p:spPr>
          <a:xfrm rot="5400000">
            <a:off x="7321350" y="2549775"/>
            <a:ext cx="278100" cy="126900"/>
          </a:xfrm>
          <a:prstGeom prst="rightArrow">
            <a:avLst>
              <a:gd fmla="val 58156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Technical Methodology</a:t>
            </a:r>
            <a:endParaRPr/>
          </a:p>
        </p:txBody>
      </p:sp>
      <p:sp>
        <p:nvSpPr>
          <p:cNvPr id="229" name="Google Shape;229;p5"/>
          <p:cNvSpPr txBox="1"/>
          <p:nvPr>
            <p:ph idx="1" type="body"/>
          </p:nvPr>
        </p:nvSpPr>
        <p:spPr>
          <a:xfrm>
            <a:off x="311700" y="1185747"/>
            <a:ext cx="85206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Algorithms: 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Cartoon Filter: Canny Edge Detector, Gaussian</a:t>
            </a:r>
            <a:r>
              <a:rPr lang="en-US">
                <a:solidFill>
                  <a:srgbClr val="00999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filtering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Sketch Filter: Gaussian Smoothing Filter, Sober Edge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Snow Filter: Morphological Image Processing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Old Film Filter: RGB transformation, Image Enhancement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532800" y="701400"/>
            <a:ext cx="85206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Story: </a:t>
            </a:r>
            <a:endParaRPr b="1" sz="2200"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lang="en-US" sz="2000"/>
              <a:t>project goal: to make artistic filters for videos. As we moved forward, we found difficult to balance creative quality with the need for quick, real-time processing.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 sz="2200"/>
              <a:t>Failed Methods:</a:t>
            </a:r>
            <a:endParaRPr/>
          </a:p>
          <a:p>
            <a:pPr indent="-342900" lvl="0" marL="438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b="1" lang="en-US" sz="2000"/>
              <a:t>Video Frame Processing</a:t>
            </a:r>
            <a:r>
              <a:rPr lang="en-US" sz="2000"/>
              <a:t>: Effects of videos after applying filters struggles with frame similarities, leading to inconsistent effects. Smoothing method causes lower quality when the </a:t>
            </a:r>
            <a:r>
              <a:rPr lang="en-US" sz="2000"/>
              <a:t>camera angle shifts.</a:t>
            </a:r>
            <a:endParaRPr/>
          </a:p>
          <a:p>
            <a:pPr indent="-342900" lvl="0" marL="438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b="1" lang="en-US" sz="2000"/>
              <a:t>Processing Time</a:t>
            </a:r>
            <a:r>
              <a:rPr lang="en-US" sz="2000"/>
              <a:t>: Some good filters such as bilateral </a:t>
            </a:r>
            <a:r>
              <a:rPr lang="en-US" sz="2000"/>
              <a:t>filter</a:t>
            </a:r>
            <a:r>
              <a:rPr lang="en-US" sz="2000"/>
              <a:t> related to gradient calculation requires huge time for computation and turns out useless for the project.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 sz="2200"/>
              <a:t> </a:t>
            </a:r>
            <a:r>
              <a:rPr lang="en-US" sz="2000"/>
              <a:t> 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/>
              <a:t> </a:t>
            </a:r>
            <a:br>
              <a:rPr lang="en-US" sz="2100"/>
            </a:br>
            <a:br>
              <a:rPr lang="en-US" sz="2100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442328" y="923589"/>
            <a:ext cx="8520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Learnings: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200"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b="1" lang="en-US" sz="2000"/>
              <a:t>Algorithm Efficiency: </a:t>
            </a:r>
            <a:r>
              <a:rPr lang="en-US" sz="2000"/>
              <a:t>Optimizing algorithms such as the resize trick enhances performance and accelerates the </a:t>
            </a:r>
            <a:r>
              <a:rPr lang="en-US" sz="2000"/>
              <a:t>processing speed</a:t>
            </a:r>
            <a:r>
              <a:rPr lang="en-US" sz="2000"/>
              <a:t>.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b="1" lang="en-US" sz="2000"/>
              <a:t>Testing Approach:</a:t>
            </a:r>
            <a:r>
              <a:rPr lang="en-US" sz="2000"/>
              <a:t> Thorough testing, including negative cases, is vital for refining filters across various scenarios.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b="1" lang="en-US" sz="2000"/>
              <a:t>Design Focus: </a:t>
            </a:r>
            <a:r>
              <a:rPr lang="en-US" sz="2000"/>
              <a:t>The need for a GUI leads to iterative design for ease of use.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 sz="2200"/>
              <a:t> </a:t>
            </a:r>
            <a:endParaRPr sz="2000"/>
          </a:p>
          <a:p>
            <a:pPr indent="-209550" lvl="0" marL="438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-209550" lvl="0" marL="438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 sz="2200"/>
              <a:t> </a:t>
            </a:r>
            <a:r>
              <a:rPr lang="en-US" sz="2000"/>
              <a:t> 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/>
              <a:t> </a:t>
            </a:r>
            <a:br>
              <a:rPr lang="en-US" sz="2100"/>
            </a:br>
            <a:br>
              <a:rPr lang="en-US" sz="2100"/>
            </a:b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</a:t>
            </a:r>
            <a:r>
              <a:rPr lang="en-US"/>
              <a:t>onclusions</a:t>
            </a:r>
            <a:endParaRPr/>
          </a:p>
        </p:txBody>
      </p:sp>
      <p:sp>
        <p:nvSpPr>
          <p:cNvPr id="247" name="Google Shape;247;p26"/>
          <p:cNvSpPr txBox="1"/>
          <p:nvPr>
            <p:ph idx="1" type="body"/>
          </p:nvPr>
        </p:nvSpPr>
        <p:spPr>
          <a:xfrm>
            <a:off x="491314" y="923589"/>
            <a:ext cx="8520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Proposal Changes: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200"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b="1" lang="en-US" sz="2000"/>
              <a:t>Adaptive Filters: </a:t>
            </a:r>
            <a:r>
              <a:rPr lang="en-US" sz="2000"/>
              <a:t>Approach adjusts to develop filters that adapt to video contexts.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b="1" lang="en-US" sz="2000"/>
              <a:t>Enhanced GUI: </a:t>
            </a:r>
            <a:r>
              <a:rPr lang="en-US" sz="2000"/>
              <a:t>User interface evolves through revisions for improved usability and feedback.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b="1" lang="en-US" sz="2000"/>
              <a:t>Optimization for Speed: </a:t>
            </a:r>
            <a:r>
              <a:rPr lang="en-US" sz="2000"/>
              <a:t>Project focus shifts to prioritize processing speed for a real-time experience.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 sz="2200"/>
              <a:t> </a:t>
            </a:r>
            <a:endParaRPr sz="2000"/>
          </a:p>
          <a:p>
            <a:pPr indent="-209550" lvl="0" marL="438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-209550" lvl="0" marL="438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 sz="2200"/>
              <a:t> </a:t>
            </a:r>
            <a:r>
              <a:rPr lang="en-US" sz="2000"/>
              <a:t> 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/>
              <a:t> </a:t>
            </a:r>
            <a:br>
              <a:rPr lang="en-US" sz="2100"/>
            </a:br>
            <a:br>
              <a:rPr lang="en-US" sz="2100"/>
            </a:b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/>
          <p:nvPr>
            <p:ph type="title"/>
          </p:nvPr>
        </p:nvSpPr>
        <p:spPr>
          <a:xfrm>
            <a:off x="2427450" y="1949287"/>
            <a:ext cx="4289100" cy="1244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Demo</a:t>
            </a:r>
            <a:r>
              <a:rPr b="1" lang="en-US" sz="4400"/>
              <a:t>!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 </a:t>
            </a:r>
            <a:endParaRPr b="1" sz="4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2427450" y="1801650"/>
            <a:ext cx="4289100" cy="1244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Thank you for listening!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Questions?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86" name="Google Shape;86;p3"/>
          <p:cNvSpPr txBox="1"/>
          <p:nvPr>
            <p:ph idx="1" type="body"/>
          </p:nvPr>
        </p:nvSpPr>
        <p:spPr>
          <a:xfrm>
            <a:off x="311700" y="701400"/>
            <a:ext cx="8520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Objective: </a:t>
            </a:r>
            <a:endParaRPr b="1" sz="2200"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lang="en-US" sz="2000"/>
              <a:t>Develop a range of artistic video filters (Sketch, Cartoon, Old Film, Snow) for real-time use, with a user-friendly GUI for video upload, filter selection, and instant transformation.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 sz="2200"/>
              <a:t>Motivation: </a:t>
            </a:r>
            <a:endParaRPr/>
          </a:p>
          <a:p>
            <a:pPr indent="-342900" lvl="0" marL="438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lang="en-US" sz="2000"/>
              <a:t>Our project introduces a way to enhance videos, catering to the growing demand for creative digital expression. It is designed to improve visual quality, making artistic transformations accessible and engaging for everyone.</a:t>
            </a:r>
            <a:br>
              <a:rPr lang="en-US" sz="2100"/>
            </a:br>
            <a:br>
              <a:rPr lang="en-US" sz="2100"/>
            </a:b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311700" y="701400"/>
            <a:ext cx="8520600" cy="3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Market Gap : </a:t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lang="en-US" sz="2000"/>
              <a:t>The project responds to the market's lack of real-time, user-friendly video artistic filters, unlike the existing photo-focused apps like Instagram and Meitu.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 sz="2200"/>
              <a:t>Digital Creativity : </a:t>
            </a:r>
            <a:endParaRPr/>
          </a:p>
          <a:p>
            <a:pPr indent="-342900" lvl="0" marL="438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lang="en-US" sz="2000"/>
              <a:t>Cater to the growing demand for creative video enhancements, offering unique artistic effects.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 sz="2200"/>
              <a:t>Innovative Approach : </a:t>
            </a:r>
            <a:endParaRPr/>
          </a:p>
          <a:p>
            <a:pPr indent="-342900" lvl="0" marL="4381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Char char="▪"/>
            </a:pPr>
            <a:r>
              <a:rPr lang="en-US" sz="2000"/>
              <a:t>Focus on the development of video editing tools, a currently under-developed segment of the digital arts application space.</a:t>
            </a:r>
            <a:r>
              <a:rPr b="1" lang="en-US" sz="2200"/>
              <a:t> </a:t>
            </a:r>
            <a:endParaRPr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100"/>
          </a:p>
          <a:p>
            <a:pPr indent="0" lvl="0" marL="952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100"/>
              <a:buNone/>
            </a:pPr>
            <a:r>
              <a:rPr b="1" lang="en-US"/>
              <a:t> </a:t>
            </a:r>
            <a:br>
              <a:rPr lang="en-US" sz="2100"/>
            </a:br>
            <a:br>
              <a:rPr lang="en-US" sz="2100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d20176802_0_5"/>
          <p:cNvSpPr txBox="1"/>
          <p:nvPr>
            <p:ph type="title"/>
          </p:nvPr>
        </p:nvSpPr>
        <p:spPr>
          <a:xfrm>
            <a:off x="311700" y="315925"/>
            <a:ext cx="85206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Flowchart</a:t>
            </a:r>
            <a:endParaRPr/>
          </a:p>
        </p:txBody>
      </p:sp>
      <p:pic>
        <p:nvPicPr>
          <p:cNvPr id="98" name="Google Shape;98;g29d20176802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138" y="947738"/>
            <a:ext cx="62007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d3058f596_1_0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Filter Results</a:t>
            </a:r>
            <a:endParaRPr/>
          </a:p>
        </p:txBody>
      </p:sp>
      <p:sp>
        <p:nvSpPr>
          <p:cNvPr id="104" name="Google Shape;104;g29d3058f596_1_0"/>
          <p:cNvSpPr txBox="1"/>
          <p:nvPr>
            <p:ph idx="1" type="body"/>
          </p:nvPr>
        </p:nvSpPr>
        <p:spPr>
          <a:xfrm>
            <a:off x="108675" y="859750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   Filters that have high performance on videos: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1400"/>
              <a:t> 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1400"/>
              <a:t>  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1400"/>
              <a:t>       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5" name="Google Shape;105;g29d3058f596_1_0"/>
          <p:cNvSpPr txBox="1"/>
          <p:nvPr/>
        </p:nvSpPr>
        <p:spPr>
          <a:xfrm>
            <a:off x="7087510" y="1383348"/>
            <a:ext cx="14272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Snow Filter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g29d3058f59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2367" y="1729012"/>
            <a:ext cx="1464973" cy="272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9d3058f59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2137" y="1729296"/>
            <a:ext cx="1464973" cy="27240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9d3058f596_1_0"/>
          <p:cNvSpPr txBox="1"/>
          <p:nvPr/>
        </p:nvSpPr>
        <p:spPr>
          <a:xfrm>
            <a:off x="2168955" y="1421235"/>
            <a:ext cx="14272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Sketch Filter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9d3058f596_1_0"/>
          <p:cNvSpPr txBox="1"/>
          <p:nvPr/>
        </p:nvSpPr>
        <p:spPr>
          <a:xfrm>
            <a:off x="-449676" y="1421235"/>
            <a:ext cx="255502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An image of a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9d3058f596_1_0"/>
          <p:cNvSpPr txBox="1"/>
          <p:nvPr/>
        </p:nvSpPr>
        <p:spPr>
          <a:xfrm>
            <a:off x="3659826" y="1383348"/>
            <a:ext cx="255502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An image of a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g29d3058f596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3660" y="1784560"/>
            <a:ext cx="1517849" cy="27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9d3058f59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925" y="1739231"/>
            <a:ext cx="1517850" cy="282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d3058f596_1_11"/>
          <p:cNvSpPr txBox="1"/>
          <p:nvPr/>
        </p:nvSpPr>
        <p:spPr>
          <a:xfrm>
            <a:off x="6189565" y="629315"/>
            <a:ext cx="19691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Cartoon Filter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9d3058f596_1_11"/>
          <p:cNvSpPr txBox="1"/>
          <p:nvPr/>
        </p:nvSpPr>
        <p:spPr>
          <a:xfrm>
            <a:off x="745348" y="629315"/>
            <a:ext cx="255502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An image of a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29d3058f596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978"/>
            <a:ext cx="4472417" cy="25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9d3058f596_1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952978"/>
            <a:ext cx="4480229" cy="252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d3058f596_1_17"/>
          <p:cNvSpPr txBox="1"/>
          <p:nvPr/>
        </p:nvSpPr>
        <p:spPr>
          <a:xfrm>
            <a:off x="753299" y="706110"/>
            <a:ext cx="255502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An image of a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29d3058f596_1_17"/>
          <p:cNvSpPr txBox="1"/>
          <p:nvPr/>
        </p:nvSpPr>
        <p:spPr>
          <a:xfrm>
            <a:off x="6233825" y="706069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Old Film Filter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ng shot of palm trees&#10;&#10;Description automatically generated" id="127" name="Google Shape;127;g29d3058f596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53" y="1014714"/>
            <a:ext cx="4233579" cy="2434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ng shot of palm trees&#10;&#10;Description automatically generated" id="128" name="Google Shape;128;g29d3058f596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442" y="1014714"/>
            <a:ext cx="4233578" cy="243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Acquisition and Sample Analysis</a:t>
            </a:r>
            <a:endParaRPr/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311700" y="1225225"/>
            <a:ext cx="8520600" cy="33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n-US"/>
              <a:t>Acquisition Method: </a:t>
            </a:r>
            <a:r>
              <a:rPr lang="en-US"/>
              <a:t>A mix of stock images, public videos, and user-generated content were used for testing.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b="1" lang="en-US"/>
              <a:t>Pilot Samples: </a:t>
            </a:r>
            <a:r>
              <a:rPr lang="en-US"/>
              <a:t>Selection of different images and videos to test filter across different scenarios.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>
            <p:ph type="title"/>
          </p:nvPr>
        </p:nvSpPr>
        <p:spPr>
          <a:xfrm>
            <a:off x="311700" y="315925"/>
            <a:ext cx="8520600" cy="83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Step-by-Step Progress</a:t>
            </a:r>
            <a:endParaRPr/>
          </a:p>
        </p:txBody>
      </p:sp>
      <p:sp>
        <p:nvSpPr>
          <p:cNvPr id="140" name="Google Shape;140;p7"/>
          <p:cNvSpPr txBox="1"/>
          <p:nvPr>
            <p:ph idx="1" type="body"/>
          </p:nvPr>
        </p:nvSpPr>
        <p:spPr>
          <a:xfrm>
            <a:off x="311700" y="701400"/>
            <a:ext cx="3369754" cy="610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b="1" lang="en-US" sz="2200"/>
              <a:t>Old film filter: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br>
              <a:rPr lang="en-US" sz="2100"/>
            </a:br>
            <a:br>
              <a:rPr lang="en-US" sz="2100"/>
            </a:br>
            <a:endParaRPr/>
          </a:p>
        </p:txBody>
      </p:sp>
      <p:pic>
        <p:nvPicPr>
          <p:cNvPr descr="A long shot of palm trees&#10;&#10;Description automatically generated" id="141" name="Google Shape;1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371964"/>
            <a:ext cx="2097545" cy="1206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ng shot of palm trees&#10;&#10;Description automatically generated" id="142" name="Google Shape;14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2362" y="1378266"/>
            <a:ext cx="2097545" cy="1206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ng shot of palm trees&#10;&#10;Description automatically generated" id="143" name="Google Shape;14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5764" y="1371964"/>
            <a:ext cx="2097544" cy="1206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 txBox="1"/>
          <p:nvPr/>
        </p:nvSpPr>
        <p:spPr>
          <a:xfrm>
            <a:off x="-495633" y="2638051"/>
            <a:ext cx="3572788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An image of a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7"/>
          <p:cNvCxnSpPr/>
          <p:nvPr/>
        </p:nvCxnSpPr>
        <p:spPr>
          <a:xfrm>
            <a:off x="2409244" y="1973226"/>
            <a:ext cx="1026520" cy="0"/>
          </a:xfrm>
          <a:prstGeom prst="straightConnector1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7"/>
          <p:cNvCxnSpPr>
            <a:endCxn id="142" idx="1"/>
          </p:cNvCxnSpPr>
          <p:nvPr/>
        </p:nvCxnSpPr>
        <p:spPr>
          <a:xfrm>
            <a:off x="5533262" y="1981310"/>
            <a:ext cx="1169100" cy="0"/>
          </a:xfrm>
          <a:prstGeom prst="straightConnector1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A long shot of palm trees&#10;&#10;Description automatically generated" id="147" name="Google Shape;14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9827" y="3268561"/>
            <a:ext cx="2097546" cy="1206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7"/>
          <p:cNvCxnSpPr>
            <a:stCxn id="142" idx="2"/>
          </p:cNvCxnSpPr>
          <p:nvPr/>
        </p:nvCxnSpPr>
        <p:spPr>
          <a:xfrm>
            <a:off x="7751135" y="2584354"/>
            <a:ext cx="0" cy="676200"/>
          </a:xfrm>
          <a:prstGeom prst="straightConnector1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A long shot of palm trees&#10;&#10;Description automatically generated" id="149" name="Google Shape;14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3879" y="3268561"/>
            <a:ext cx="2119429" cy="1206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ng shot of palm trees&#10;&#10;Description automatically generated" id="150" name="Google Shape;15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1700" y="3260558"/>
            <a:ext cx="2097544" cy="12060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7"/>
          <p:cNvCxnSpPr>
            <a:stCxn id="147" idx="1"/>
            <a:endCxn id="149" idx="3"/>
          </p:cNvCxnSpPr>
          <p:nvPr/>
        </p:nvCxnSpPr>
        <p:spPr>
          <a:xfrm rot="10800000">
            <a:off x="5533227" y="3871606"/>
            <a:ext cx="1026600" cy="0"/>
          </a:xfrm>
          <a:prstGeom prst="straightConnector1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2" name="Google Shape;152;p7"/>
          <p:cNvCxnSpPr/>
          <p:nvPr/>
        </p:nvCxnSpPr>
        <p:spPr>
          <a:xfrm rot="10800000">
            <a:off x="2387360" y="3871604"/>
            <a:ext cx="1026519" cy="2"/>
          </a:xfrm>
          <a:prstGeom prst="straightConnector1">
            <a:avLst/>
          </a:prstGeom>
          <a:noFill/>
          <a:ln cap="flat" cmpd="sng" w="317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" name="Google Shape;153;p7"/>
          <p:cNvSpPr txBox="1"/>
          <p:nvPr/>
        </p:nvSpPr>
        <p:spPr>
          <a:xfrm>
            <a:off x="2339902" y="1458090"/>
            <a:ext cx="11652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Grayscale Conversion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5462041" y="1539602"/>
            <a:ext cx="13115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Desaturation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6570954" y="2645422"/>
            <a:ext cx="116905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Sepia Tone Addition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503721" y="3308473"/>
            <a:ext cx="10265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Noise Addition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2301514" y="3402944"/>
            <a:ext cx="12419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Sharpening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